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notesMasterIdLst>
    <p:notesMasterId r:id="rId38"/>
  </p:notesMasterIdLst>
  <p:sldIdLst>
    <p:sldId id="260" r:id="rId2"/>
    <p:sldId id="295" r:id="rId3"/>
    <p:sldId id="288" r:id="rId4"/>
    <p:sldId id="299" r:id="rId5"/>
    <p:sldId id="310" r:id="rId6"/>
    <p:sldId id="311" r:id="rId7"/>
    <p:sldId id="308" r:id="rId8"/>
    <p:sldId id="327" r:id="rId9"/>
    <p:sldId id="335" r:id="rId10"/>
    <p:sldId id="336" r:id="rId11"/>
    <p:sldId id="337" r:id="rId12"/>
    <p:sldId id="338" r:id="rId13"/>
    <p:sldId id="314" r:id="rId14"/>
    <p:sldId id="309" r:id="rId15"/>
    <p:sldId id="339" r:id="rId16"/>
    <p:sldId id="340" r:id="rId17"/>
    <p:sldId id="341" r:id="rId18"/>
    <p:sldId id="319" r:id="rId19"/>
    <p:sldId id="343" r:id="rId20"/>
    <p:sldId id="344" r:id="rId21"/>
    <p:sldId id="342" r:id="rId22"/>
    <p:sldId id="345" r:id="rId23"/>
    <p:sldId id="346" r:id="rId24"/>
    <p:sldId id="347" r:id="rId25"/>
    <p:sldId id="320" r:id="rId26"/>
    <p:sldId id="325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267" r:id="rId35"/>
    <p:sldId id="261" r:id="rId36"/>
    <p:sldId id="265" r:id="rId37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39"/>
      <p:bold r:id="rId40"/>
    </p:embeddedFont>
    <p:embeddedFont>
      <p:font typeface="배달의민족 주아" panose="02020603020101020101" pitchFamily="18" charset="-12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078B28F-8281-47D9-8091-31F4BED8FC36}">
          <p14:sldIdLst>
            <p14:sldId id="260"/>
            <p14:sldId id="295"/>
            <p14:sldId id="288"/>
            <p14:sldId id="299"/>
            <p14:sldId id="310"/>
            <p14:sldId id="311"/>
            <p14:sldId id="308"/>
            <p14:sldId id="327"/>
            <p14:sldId id="335"/>
            <p14:sldId id="336"/>
            <p14:sldId id="337"/>
            <p14:sldId id="338"/>
            <p14:sldId id="314"/>
            <p14:sldId id="309"/>
            <p14:sldId id="339"/>
            <p14:sldId id="340"/>
            <p14:sldId id="341"/>
            <p14:sldId id="319"/>
            <p14:sldId id="343"/>
            <p14:sldId id="344"/>
            <p14:sldId id="342"/>
            <p14:sldId id="345"/>
            <p14:sldId id="346"/>
            <p14:sldId id="347"/>
            <p14:sldId id="320"/>
            <p14:sldId id="325"/>
            <p14:sldId id="348"/>
            <p14:sldId id="349"/>
            <p14:sldId id="350"/>
            <p14:sldId id="351"/>
            <p14:sldId id="352"/>
            <p14:sldId id="353"/>
            <p14:sldId id="354"/>
            <p14:sldId id="267"/>
            <p14:sldId id="261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75A"/>
    <a:srgbClr val="7F7F7F"/>
    <a:srgbClr val="FBB93C"/>
    <a:srgbClr val="D2DC9D"/>
    <a:srgbClr val="BFCC7C"/>
    <a:srgbClr val="5E9617"/>
    <a:srgbClr val="008D24"/>
    <a:srgbClr val="88B729"/>
    <a:srgbClr val="D3D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74762" autoAdjust="0"/>
  </p:normalViewPr>
  <p:slideViewPr>
    <p:cSldViewPr snapToGrid="0">
      <p:cViewPr varScale="1">
        <p:scale>
          <a:sx n="94" d="100"/>
          <a:sy n="94" d="100"/>
        </p:scale>
        <p:origin x="2440" y="184"/>
      </p:cViewPr>
      <p:guideLst>
        <p:guide orient="horz" pos="213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7652B-5857-455F-8C19-053E35402DCE}" type="datetimeFigureOut">
              <a:rPr lang="ko-KR" altLang="en-US" smtClean="0"/>
              <a:t>2020. 10. 8.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D64DE-FF92-4F8E-9D1A-5A109A189D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1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안녕하세요</a:t>
            </a:r>
            <a:r>
              <a:rPr lang="en-US" altLang="ko-KR" baseline="0" dirty="0"/>
              <a:t>!</a:t>
            </a:r>
          </a:p>
          <a:p>
            <a:r>
              <a:rPr lang="ko-KR" altLang="en-US" baseline="0" dirty="0"/>
              <a:t>아이들과 눈높이를 맞추는 </a:t>
            </a:r>
            <a:r>
              <a:rPr lang="ko-KR" altLang="en-US" baseline="0" dirty="0" err="1"/>
              <a:t>디펠로퍼</a:t>
            </a:r>
            <a:r>
              <a:rPr lang="ko-KR" altLang="en-US" baseline="0" dirty="0"/>
              <a:t> 폴 </a:t>
            </a:r>
            <a:r>
              <a:rPr lang="ko-KR" altLang="en-US" baseline="0" dirty="0" err="1"/>
              <a:t>키즈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팀 </a:t>
            </a:r>
            <a:r>
              <a:rPr lang="ko-KR" altLang="en-US" baseline="0" dirty="0" err="1"/>
              <a:t>디키의</a:t>
            </a:r>
            <a:r>
              <a:rPr lang="ko-KR" altLang="en-US" baseline="0" dirty="0"/>
              <a:t> 발표를 맡은 </a:t>
            </a:r>
            <a:r>
              <a:rPr lang="ko-KR" altLang="en-US" baseline="0" dirty="0" err="1"/>
              <a:t>차윤석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디키입니다</a:t>
            </a:r>
            <a:r>
              <a:rPr lang="ko-KR" altLang="en-US" baseline="0" dirty="0"/>
              <a:t> 반갑습니다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저희는 영어학습을 처음 시작하는 아이들을 위한 서비스</a:t>
            </a:r>
            <a:endParaRPr lang="en-US" altLang="ko-KR" baseline="0" dirty="0"/>
          </a:p>
          <a:p>
            <a:r>
              <a:rPr lang="ko-KR" altLang="en-US" baseline="0" dirty="0" err="1"/>
              <a:t>잉키를</a:t>
            </a:r>
            <a:r>
              <a:rPr lang="ko-KR" altLang="en-US" baseline="0" dirty="0"/>
              <a:t> 제작하였는데요</a:t>
            </a:r>
            <a:endParaRPr lang="en-US" altLang="ko-KR" baseline="0" dirty="0"/>
          </a:p>
          <a:p>
            <a:r>
              <a:rPr lang="ko-KR" altLang="en-US" baseline="0" dirty="0"/>
              <a:t>우리 아이들의 생각과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부모님들의 생각</a:t>
            </a:r>
            <a:endParaRPr lang="en-US" altLang="ko-KR" baseline="0" dirty="0"/>
          </a:p>
          <a:p>
            <a:r>
              <a:rPr lang="ko-KR" altLang="en-US" baseline="0" dirty="0"/>
              <a:t>모두를 고려한 서비스를 만들기 위하여 노력했습니다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화면에 보이는 새의 이름은 </a:t>
            </a:r>
            <a:r>
              <a:rPr lang="ko-KR" altLang="en-US" baseline="0" dirty="0" err="1"/>
              <a:t>티키</a:t>
            </a:r>
            <a:r>
              <a:rPr lang="ko-KR" altLang="en-US" baseline="0" dirty="0"/>
              <a:t> 인데요 </a:t>
            </a:r>
            <a:r>
              <a:rPr lang="en-US" altLang="ko-KR" baseline="0" dirty="0"/>
              <a:t>(</a:t>
            </a:r>
            <a:r>
              <a:rPr lang="ko-KR" altLang="en-US" baseline="0" dirty="0"/>
              <a:t>클릭</a:t>
            </a:r>
            <a:r>
              <a:rPr lang="en-US" altLang="ko-KR" baseline="0" dirty="0"/>
              <a:t>) Teacher for kids 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줄임말으로</a:t>
            </a:r>
            <a:endParaRPr lang="en-US" altLang="ko-KR" baseline="0" dirty="0"/>
          </a:p>
          <a:p>
            <a:r>
              <a:rPr lang="ko-KR" altLang="en-US" baseline="0" dirty="0"/>
              <a:t>평소엔 아이들의 학습을 도와주다가 오늘은 저의 발표를 도와주러 왔습니다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4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둘쨰로</a:t>
            </a:r>
            <a:r>
              <a:rPr lang="ko-KR" altLang="en-US" dirty="0"/>
              <a:t> </a:t>
            </a:r>
            <a:r>
              <a:rPr lang="en-US" altLang="ko-KR" dirty="0"/>
              <a:t>Gamification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저희 </a:t>
            </a:r>
            <a:r>
              <a:rPr lang="ko-KR" altLang="en-US" dirty="0" err="1"/>
              <a:t>싸피에서도</a:t>
            </a:r>
            <a:r>
              <a:rPr lang="ko-KR" altLang="en-US" dirty="0"/>
              <a:t> 자주 사용하는 방법이죠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아이들은 학습을</a:t>
            </a:r>
            <a:r>
              <a:rPr lang="ko-KR" altLang="en-US" baseline="0" dirty="0"/>
              <a:t> 완료하면 스티커를 얻을 수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캐릭터 변경이나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243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아이템 구매 등에 스티커를 사용할 수 있습니다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또한 학습을 지루하게 느끼지 않고 놀이라고 인식시켜서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능동적인 학습을</a:t>
            </a:r>
            <a:r>
              <a:rPr lang="ko-KR" altLang="en-US" baseline="0" dirty="0"/>
              <a:t> 통한 학습효과 상승을 기대할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836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맞춤형 학습입니다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아이들은</a:t>
            </a:r>
            <a:r>
              <a:rPr lang="ko-KR" altLang="en-US" baseline="0" dirty="0"/>
              <a:t> 주변에서 보던 사물들을 자료로 학습을 하면서 보다 쉽게 영어 학습에 접근 할 수 있고</a:t>
            </a:r>
            <a:r>
              <a:rPr lang="en-US" altLang="ko-KR" baseline="0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아이의 표정을 실시간으로 분석해 학습 시간을 조절해주는 서비스를 통해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실제로 선생님이 옆에서 케어 해주는 듯한 효과를 얻을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2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parents friendly </a:t>
            </a:r>
            <a:r>
              <a:rPr lang="ko-KR" altLang="en-US" dirty="0"/>
              <a:t>특징인데요</a:t>
            </a:r>
            <a:r>
              <a:rPr lang="en-US" altLang="ko-KR" dirty="0"/>
              <a:t>,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77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학습 리포트 제공과 </a:t>
            </a:r>
            <a:r>
              <a:rPr lang="ko-KR" altLang="en-US" baseline="0" dirty="0" err="1"/>
              <a:t>커스텀</a:t>
            </a:r>
            <a:r>
              <a:rPr lang="ko-KR" altLang="en-US" baseline="0" dirty="0"/>
              <a:t> 학습 자료 제작 등의 특징이 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76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학습 리포트 인데요</a:t>
            </a:r>
            <a:endParaRPr lang="en-US" altLang="ko-KR" dirty="0"/>
          </a:p>
          <a:p>
            <a:r>
              <a:rPr lang="ko-KR" altLang="en-US" dirty="0"/>
              <a:t>오늘 아이가 학습한 진도를 알려주고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ko-KR" altLang="en-US" baseline="0" dirty="0"/>
              <a:t>동안의 표정변화를 인식해</a:t>
            </a:r>
            <a:endParaRPr lang="en-US" altLang="ko-KR" baseline="0" dirty="0"/>
          </a:p>
          <a:p>
            <a:r>
              <a:rPr lang="ko-KR" altLang="en-US" baseline="0" dirty="0"/>
              <a:t>그날의 학습 결과를 메일을 통해 피드백 해줍니다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0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</a:t>
            </a:r>
            <a:r>
              <a:rPr lang="ko-KR" altLang="en-US" dirty="0" err="1"/>
              <a:t>커스텀</a:t>
            </a:r>
            <a:r>
              <a:rPr lang="ko-KR" altLang="en-US" dirty="0"/>
              <a:t> 학습입니다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부모님이 올린 사진 속에서 문장을 추출해 내 아이가 학습 할 단어를 직접 만들어주는데요</a:t>
            </a:r>
            <a:endParaRPr lang="en-US" altLang="ko-KR" dirty="0"/>
          </a:p>
          <a:p>
            <a:r>
              <a:rPr lang="ko-KR" altLang="en-US" dirty="0"/>
              <a:t>이 때 추출된 문장</a:t>
            </a:r>
            <a:r>
              <a:rPr lang="ko-KR" altLang="en-US" baseline="0" dirty="0"/>
              <a:t> 속에서 특정 단어를 변경할 수 있는 단어 </a:t>
            </a:r>
            <a:r>
              <a:rPr lang="ko-KR" altLang="en-US" baseline="0" dirty="0" err="1"/>
              <a:t>커스터마이징</a:t>
            </a:r>
            <a:r>
              <a:rPr lang="ko-KR" altLang="en-US" baseline="0" dirty="0"/>
              <a:t> 기능이 있습니다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예를 들어 </a:t>
            </a:r>
            <a:r>
              <a:rPr lang="en-US" altLang="ko-KR" dirty="0"/>
              <a:t>Woman looks happy </a:t>
            </a:r>
            <a:r>
              <a:rPr lang="ko-KR" altLang="en-US" dirty="0"/>
              <a:t>라는 문장에서 </a:t>
            </a:r>
            <a:r>
              <a:rPr lang="en-US" altLang="ko-KR" dirty="0"/>
              <a:t>Woman </a:t>
            </a:r>
            <a:r>
              <a:rPr lang="ko-KR" altLang="en-US" dirty="0"/>
              <a:t>을 </a:t>
            </a:r>
            <a:r>
              <a:rPr lang="en-US" altLang="ko-KR" dirty="0"/>
              <a:t>Mom </a:t>
            </a:r>
            <a:r>
              <a:rPr lang="ko-KR" altLang="en-US" dirty="0"/>
              <a:t>으로 바꾸어 학습시키는게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천천히</a:t>
            </a:r>
            <a:r>
              <a:rPr lang="en-US" altLang="ko-KR" dirty="0"/>
              <a:t>) </a:t>
            </a:r>
            <a:r>
              <a:rPr lang="ko-KR" altLang="en-US" dirty="0"/>
              <a:t>아이가 아끼는 인형의 이름이나 사진 속 가족들만의 추억 등으로</a:t>
            </a:r>
            <a:r>
              <a:rPr lang="en-US" altLang="ko-KR" baseline="0" dirty="0"/>
              <a:t> </a:t>
            </a:r>
            <a:r>
              <a:rPr lang="ko-KR" altLang="en-US" dirty="0"/>
              <a:t>학습 문장을 </a:t>
            </a:r>
            <a:r>
              <a:rPr lang="ko-KR" altLang="en-US" dirty="0" err="1"/>
              <a:t>커스터마이징</a:t>
            </a:r>
            <a:r>
              <a:rPr lang="ko-KR" altLang="en-US" dirty="0"/>
              <a:t> 하면 아이들과의 유대감</a:t>
            </a:r>
            <a:r>
              <a:rPr lang="ko-KR" altLang="en-US" baseline="0" dirty="0"/>
              <a:t> 향상도 기대할 수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54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가장 중요한</a:t>
            </a:r>
            <a:r>
              <a:rPr lang="en-US" altLang="ko-KR" baseline="0" dirty="0"/>
              <a:t> </a:t>
            </a:r>
            <a:r>
              <a:rPr lang="ko-KR" altLang="en-US" dirty="0"/>
              <a:t>학습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과연 어떻게 이루어질까요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저희는 퀴즈 형식의 학습을 제공하고 있는데요 </a:t>
            </a:r>
            <a:endParaRPr lang="en-US" altLang="ko-KR" dirty="0"/>
          </a:p>
          <a:p>
            <a:r>
              <a:rPr lang="ko-KR" altLang="en-US" dirty="0"/>
              <a:t>단어 학습과 문장 학습</a:t>
            </a:r>
            <a:r>
              <a:rPr lang="ko-KR" altLang="en-US" baseline="0" dirty="0"/>
              <a:t> 퀴즈를</a:t>
            </a:r>
            <a:r>
              <a:rPr lang="ko-KR" altLang="en-US" dirty="0"/>
              <a:t> 각각 </a:t>
            </a:r>
            <a:r>
              <a:rPr lang="en-US" altLang="ko-KR" dirty="0"/>
              <a:t>3</a:t>
            </a:r>
            <a:r>
              <a:rPr lang="ko-KR" altLang="en-US" dirty="0"/>
              <a:t>가지 종류로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614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단어 학습 과정은 우선 주제를 고른 뒤 주제에 해당하는 단어를 사진과 함께 학습시켜줍니다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07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후 여러 개의 사진 중 해당 단어가 들어간 사진을 고르게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발표는 다음과 같은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85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여러 개의 물체가 있는 사진 속에서 강조되어 있는 부분에 해당하는 단어를 고르게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3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때 사진에서 객체들을 추출하여 인식하고</a:t>
            </a:r>
            <a:r>
              <a:rPr lang="en-US" altLang="ko-KR" dirty="0"/>
              <a:t>, </a:t>
            </a:r>
            <a:r>
              <a:rPr lang="ko-KR" altLang="en-US" dirty="0"/>
              <a:t>사진 위에 </a:t>
            </a:r>
            <a:r>
              <a:rPr lang="ko-KR" altLang="en-US" dirty="0" err="1"/>
              <a:t>마스킹을</a:t>
            </a:r>
            <a:r>
              <a:rPr lang="ko-KR" altLang="en-US" dirty="0"/>
              <a:t> 해주는 부분에서 </a:t>
            </a:r>
            <a:r>
              <a:rPr lang="en-US" altLang="ko-KR" dirty="0"/>
              <a:t>Mask-RCNN </a:t>
            </a:r>
            <a:r>
              <a:rPr lang="ko-KR" altLang="en-US" dirty="0"/>
              <a:t>기술이 적용됩니다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66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단어 학습이 끝나면 문장 학습을 진행하는데요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우선 아까 학습한 단어로 만들어진 문장에서 빈칸을 채우고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87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 개의 문장 중 사진에 해당하는 올바른 문장을 선택하게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18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문장의 순서를</a:t>
            </a:r>
            <a:r>
              <a:rPr lang="ko-KR" altLang="en-US" baseline="0" dirty="0"/>
              <a:t> 맞추는 과정을 통해 단어부터 문장까지</a:t>
            </a:r>
            <a:r>
              <a:rPr lang="en-US" altLang="ko-KR" baseline="0" dirty="0"/>
              <a:t> </a:t>
            </a:r>
            <a:r>
              <a:rPr lang="ko-KR" altLang="en-US" baseline="0" dirty="0"/>
              <a:t>완벽히 학습하게 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79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문장 학습에서는 </a:t>
            </a:r>
            <a:r>
              <a:rPr lang="ko-KR" altLang="en-US" dirty="0" err="1"/>
              <a:t>이미지캡셔닝</a:t>
            </a:r>
            <a:r>
              <a:rPr lang="ko-KR" altLang="en-US" dirty="0"/>
              <a:t> 기술을 통해 사진 속에서 문장을 추출해</a:t>
            </a:r>
            <a:r>
              <a:rPr lang="ko-KR" altLang="en-US" baseline="0" dirty="0"/>
              <a:t> 사용하게 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16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학습중엔</a:t>
            </a:r>
            <a:r>
              <a:rPr lang="ko-KR" altLang="en-US" dirty="0"/>
              <a:t> 카메라를 통해 아이의 표정변화를 실시간으로 감지하고 있는데요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Emotion</a:t>
            </a:r>
            <a:r>
              <a:rPr lang="en-US" altLang="ko-KR" baseline="0" dirty="0"/>
              <a:t> recognition </a:t>
            </a:r>
            <a:r>
              <a:rPr lang="ko-KR" altLang="en-US" baseline="0" dirty="0"/>
              <a:t>기술을 사용하여서</a:t>
            </a:r>
            <a:r>
              <a:rPr lang="en-US" altLang="ko-KR" baseline="0" dirty="0"/>
              <a:t>,</a:t>
            </a:r>
            <a:r>
              <a:rPr lang="ko-KR" altLang="en-US" baseline="0" dirty="0"/>
              <a:t> 부정적인 반응이 오랫동안 지속되면 아이에게 </a:t>
            </a:r>
            <a:r>
              <a:rPr lang="ko-KR" altLang="en-US" baseline="0" dirty="0" err="1"/>
              <a:t>쉬는시간을</a:t>
            </a:r>
            <a:r>
              <a:rPr lang="ko-KR" altLang="en-US" baseline="0" dirty="0"/>
              <a:t> 제공하면서 학습 시간을 조절합니다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901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개발 현황입니다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저번주까지</a:t>
            </a:r>
            <a:r>
              <a:rPr lang="ko-KR" altLang="en-US" dirty="0"/>
              <a:t> 서비스 기획과 와이어 프레임 제작</a:t>
            </a:r>
            <a:r>
              <a:rPr lang="en-US" altLang="ko-KR" dirty="0"/>
              <a:t>, </a:t>
            </a:r>
            <a:r>
              <a:rPr lang="ko-KR" altLang="en-US" dirty="0" err="1"/>
              <a:t>아키텍쳐</a:t>
            </a:r>
            <a:r>
              <a:rPr lang="ko-KR" altLang="en-US" dirty="0"/>
              <a:t> 설계를 진행하였고 이번주에 개발을 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프론트엔드</a:t>
            </a:r>
            <a:r>
              <a:rPr lang="ko-KR" altLang="en-US" dirty="0"/>
              <a:t> 팀에선 와이어 프레임을 토대로 앞서 보여드렸던 페이지를 제작하였고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76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백엔드</a:t>
            </a:r>
            <a:r>
              <a:rPr lang="ko-KR" altLang="en-US" dirty="0"/>
              <a:t> 팀에선 우선 </a:t>
            </a:r>
            <a:r>
              <a:rPr lang="en-US" altLang="ko-KR" dirty="0"/>
              <a:t>DB</a:t>
            </a:r>
            <a:r>
              <a:rPr lang="ko-KR" altLang="en-US" baseline="0" dirty="0"/>
              <a:t> 설계 및 구현을 한 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37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서버의 기능 설계서를 작성하고 이를 토대로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Rest API</a:t>
            </a:r>
            <a:r>
              <a:rPr lang="ko-KR" altLang="en-US" dirty="0"/>
              <a:t>를 </a:t>
            </a:r>
            <a:r>
              <a:rPr lang="ko-KR" altLang="en-US" dirty="0" err="1"/>
              <a:t>제작중입니다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8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사진으로 즐겁게</a:t>
            </a:r>
            <a:r>
              <a:rPr lang="en-US" altLang="ko-KR" dirty="0"/>
              <a:t>, </a:t>
            </a:r>
            <a:r>
              <a:rPr lang="ko-KR" altLang="en-US" dirty="0"/>
              <a:t>감정인식으로 스마트하게</a:t>
            </a:r>
            <a:endParaRPr lang="en-US" altLang="ko-KR" dirty="0"/>
          </a:p>
          <a:p>
            <a:r>
              <a:rPr lang="ko-KR" altLang="en-US" dirty="0"/>
              <a:t>바로 </a:t>
            </a:r>
            <a:r>
              <a:rPr lang="ko-KR" altLang="en-US" dirty="0" err="1"/>
              <a:t>잉키의</a:t>
            </a:r>
            <a:r>
              <a:rPr lang="ko-KR" altLang="en-US" dirty="0"/>
              <a:t> 슬로건인데요</a:t>
            </a:r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ko-KR" altLang="en-US" dirty="0" err="1"/>
              <a:t>언어학습과</a:t>
            </a:r>
            <a:r>
              <a:rPr lang="ko-KR" altLang="en-US" dirty="0"/>
              <a:t> 인공지능 기술을 결합하여서</a:t>
            </a:r>
            <a:endParaRPr lang="en-US" altLang="ko-KR" dirty="0"/>
          </a:p>
          <a:p>
            <a:r>
              <a:rPr lang="ko-KR" altLang="en-US" dirty="0"/>
              <a:t>아이들이 보다 쉽고 효과적으로 영어를 배울 수 있는 서비스를 개발하였습니다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20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en-US" altLang="ko-KR" baseline="0" dirty="0"/>
              <a:t> </a:t>
            </a:r>
            <a:r>
              <a:rPr lang="ko-KR" altLang="en-US" baseline="0" dirty="0"/>
              <a:t>서버에선 </a:t>
            </a:r>
            <a:r>
              <a:rPr lang="en-US" altLang="ko-KR" baseline="0" dirty="0"/>
              <a:t>Mask-RCNN </a:t>
            </a:r>
            <a:r>
              <a:rPr lang="ko-KR" altLang="en-US" baseline="0" dirty="0"/>
              <a:t>기술을 응용한 </a:t>
            </a:r>
            <a:r>
              <a:rPr lang="en-US" altLang="ko-KR" baseline="0" dirty="0" err="1"/>
              <a:t>yolact</a:t>
            </a:r>
            <a:r>
              <a:rPr lang="en-US" altLang="ko-KR" baseline="0" dirty="0"/>
              <a:t> </a:t>
            </a:r>
            <a:r>
              <a:rPr lang="ko-KR" altLang="en-US" baseline="0" dirty="0"/>
              <a:t>를 활용해 모델을 구성했고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추가 데이터를 통한 학습을 진행하고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472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감정을 실시간으로 인식하는 </a:t>
            </a:r>
            <a:r>
              <a:rPr lang="en-US" altLang="ko-KR" dirty="0"/>
              <a:t>Face recognition </a:t>
            </a:r>
            <a:r>
              <a:rPr lang="ko-KR" altLang="en-US" dirty="0"/>
              <a:t>모델을 구현했고</a:t>
            </a:r>
            <a:r>
              <a:rPr lang="en-US" altLang="ko-KR" dirty="0"/>
              <a:t>, Flask</a:t>
            </a:r>
            <a:r>
              <a:rPr lang="ko-KR" altLang="en-US" dirty="0"/>
              <a:t>를 사용하여서 </a:t>
            </a:r>
            <a:r>
              <a:rPr lang="en-US" altLang="ko-KR" dirty="0"/>
              <a:t>API </a:t>
            </a:r>
            <a:r>
              <a:rPr lang="ko-KR" altLang="en-US" dirty="0"/>
              <a:t>서버로 빌드할</a:t>
            </a:r>
            <a:r>
              <a:rPr lang="en-US" altLang="ko-KR" dirty="0"/>
              <a:t> </a:t>
            </a:r>
            <a:r>
              <a:rPr lang="ko-KR" altLang="en-US" dirty="0"/>
              <a:t>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67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현재까지 </a:t>
            </a:r>
            <a:r>
              <a:rPr lang="en-US" altLang="ko-KR" dirty="0"/>
              <a:t>EC2 </a:t>
            </a:r>
            <a:r>
              <a:rPr lang="ko-KR" altLang="en-US" dirty="0"/>
              <a:t>서버에 </a:t>
            </a:r>
            <a:r>
              <a:rPr lang="en-US" altLang="ko-KR" dirty="0"/>
              <a:t>Docker</a:t>
            </a:r>
            <a:r>
              <a:rPr lang="ko-KR" altLang="en-US" dirty="0"/>
              <a:t>환경으로 각각 데이터베이스</a:t>
            </a:r>
            <a:r>
              <a:rPr lang="en-US" altLang="ko-KR" dirty="0"/>
              <a:t>, API</a:t>
            </a:r>
            <a:r>
              <a:rPr lang="ko-KR" altLang="en-US" dirty="0"/>
              <a:t>서버</a:t>
            </a:r>
            <a:r>
              <a:rPr lang="en-US" altLang="ko-KR" dirty="0"/>
              <a:t>, NGINX</a:t>
            </a:r>
            <a:r>
              <a:rPr lang="en-US" altLang="ko-KR" baseline="0" dirty="0"/>
              <a:t> </a:t>
            </a:r>
            <a:r>
              <a:rPr lang="ko-KR" altLang="en-US" dirty="0"/>
              <a:t>서버를 구축하였으며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AI </a:t>
            </a:r>
            <a:r>
              <a:rPr lang="ko-KR" altLang="en-US" dirty="0"/>
              <a:t>모델의 </a:t>
            </a:r>
            <a:r>
              <a:rPr lang="en-US" altLang="ko-KR" dirty="0"/>
              <a:t>Flask</a:t>
            </a:r>
            <a:r>
              <a:rPr lang="ko-KR" altLang="en-US" dirty="0"/>
              <a:t>서버와 리포트를 위한 메일 서버는</a:t>
            </a:r>
            <a:r>
              <a:rPr lang="ko-KR" altLang="en-US" baseline="0" dirty="0"/>
              <a:t> 구축 예정입니다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ko-KR" altLang="en-US" dirty="0" err="1"/>
              <a:t>젠킨스를</a:t>
            </a:r>
            <a:r>
              <a:rPr lang="ko-KR" altLang="en-US" dirty="0"/>
              <a:t> 활용해 </a:t>
            </a:r>
            <a:r>
              <a:rPr lang="en-US" altLang="ko-KR" dirty="0"/>
              <a:t>CI/CD</a:t>
            </a:r>
            <a:r>
              <a:rPr lang="ko-KR" altLang="en-US" dirty="0"/>
              <a:t>를 구축하여서 빌드 자동화를 구성하였습니다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533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앞으로의 계획입니다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기능별로 예상 기간과 진행 상황을 나누었고</a:t>
            </a:r>
            <a:endParaRPr lang="en-US" altLang="ko-KR" baseline="0" dirty="0"/>
          </a:p>
          <a:p>
            <a:r>
              <a:rPr lang="ko-KR" altLang="en-US" baseline="0" dirty="0"/>
              <a:t>다음 주에 </a:t>
            </a:r>
            <a:r>
              <a:rPr lang="en-US" altLang="ko-KR" baseline="0" dirty="0"/>
              <a:t>AI </a:t>
            </a:r>
            <a:r>
              <a:rPr lang="ko-KR" altLang="en-US" baseline="0" dirty="0"/>
              <a:t>모델 구현과 학습을</a:t>
            </a:r>
            <a:r>
              <a:rPr lang="en-US" altLang="ko-KR" baseline="0" dirty="0"/>
              <a:t> </a:t>
            </a:r>
            <a:r>
              <a:rPr lang="ko-KR" altLang="en-US" baseline="0" dirty="0"/>
              <a:t>마무리 하고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다다음주에</a:t>
            </a:r>
            <a:r>
              <a:rPr lang="ko-KR" altLang="en-US" baseline="0" dirty="0"/>
              <a:t> 서비스 개발을 마무리 할 계획입니다</a:t>
            </a:r>
            <a:r>
              <a:rPr lang="en-US" altLang="ko-KR" baseline="0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7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기술 스택으로는 위와 같은 기술들이 사용되었습니다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6398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팀 </a:t>
            </a:r>
            <a:r>
              <a:rPr lang="ko-KR" altLang="en-US" dirty="0" err="1"/>
              <a:t>디키의</a:t>
            </a:r>
            <a:r>
              <a:rPr lang="ko-KR" altLang="en-US" dirty="0"/>
              <a:t> 발표였습니다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질문이 있으시다면 채팅으로 답변 해드리겠습니다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026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549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서비스의 기획 의도는 다음과 같습니다</a:t>
            </a:r>
            <a:endParaRPr lang="en-US" altLang="ko-KR" dirty="0"/>
          </a:p>
          <a:p>
            <a:endParaRPr lang="en-US" altLang="ko-KR" dirty="0"/>
          </a:p>
          <a:p>
            <a:pPr marL="285750" indent="-285750"/>
            <a:r>
              <a:rPr lang="ko-KR" altLang="en-US" dirty="0"/>
              <a:t>새로운 언어를 학습 할 때 단순 텍스트가 아닌</a:t>
            </a:r>
            <a:endParaRPr lang="en-US" altLang="ko-KR" dirty="0"/>
          </a:p>
          <a:p>
            <a:pPr marL="285750" indent="-285750"/>
            <a:r>
              <a:rPr lang="ko-KR" altLang="en-US" b="1" u="sng" dirty="0"/>
              <a:t>시청각적인 자료</a:t>
            </a:r>
            <a:r>
              <a:rPr lang="ko-KR" altLang="en-US" b="0" u="none" baseline="0" dirty="0"/>
              <a:t>와 </a:t>
            </a:r>
            <a:r>
              <a:rPr lang="ko-KR" altLang="en-US" dirty="0"/>
              <a:t>함께 학습을 진행하면 효율적인</a:t>
            </a:r>
            <a:r>
              <a:rPr lang="ko-KR" altLang="en-US" baseline="0" dirty="0"/>
              <a:t> 학습이 가능하다고 합니다</a:t>
            </a:r>
            <a:r>
              <a:rPr lang="en-US" altLang="ko-KR" baseline="0" dirty="0"/>
              <a:t>.</a:t>
            </a:r>
          </a:p>
          <a:p>
            <a:pPr marL="285750" indent="-285750"/>
            <a:r>
              <a:rPr lang="ko-KR" altLang="en-US" baseline="0" dirty="0"/>
              <a:t>실제로 성인들도 영화나 드라마를 통해 언어를 학습 하는 경우가 많죠</a:t>
            </a:r>
            <a:r>
              <a:rPr lang="en-US" altLang="ko-KR" baseline="0" dirty="0"/>
              <a:t>.</a:t>
            </a:r>
          </a:p>
          <a:p>
            <a:pPr marL="285750" indent="-285750"/>
            <a:r>
              <a:rPr lang="ko-KR" altLang="en-US" baseline="0" dirty="0"/>
              <a:t>그래서 저희는 이미지를 통해 언어 학습을 진행할 수 있는 서비스를 제공하고자 했습니다</a:t>
            </a:r>
            <a:r>
              <a:rPr lang="en-US" altLang="ko-KR" baseline="0" dirty="0"/>
              <a:t>.</a:t>
            </a:r>
          </a:p>
          <a:p>
            <a:pPr marL="285750" indent="-285750"/>
            <a:endParaRPr lang="en-US" altLang="ko-KR" dirty="0"/>
          </a:p>
          <a:p>
            <a:pPr marL="285750" indent="-285750"/>
            <a:r>
              <a:rPr lang="ko-KR" altLang="en-US" dirty="0"/>
              <a:t>또한 아이들을 교육할 때</a:t>
            </a:r>
            <a:r>
              <a:rPr lang="en-US" altLang="ko-KR" dirty="0"/>
              <a:t>, </a:t>
            </a:r>
            <a:r>
              <a:rPr lang="ko-KR" altLang="en-US" dirty="0"/>
              <a:t> 실제로 주변에서 보고 느끼는 사물</a:t>
            </a:r>
            <a:r>
              <a:rPr lang="en-US" altLang="ko-KR" dirty="0"/>
              <a:t>, </a:t>
            </a:r>
            <a:r>
              <a:rPr lang="ko-KR" altLang="en-US" dirty="0"/>
              <a:t>동물</a:t>
            </a:r>
            <a:r>
              <a:rPr lang="en-US" altLang="ko-KR" dirty="0"/>
              <a:t>. </a:t>
            </a:r>
            <a:r>
              <a:rPr lang="ko-KR" altLang="en-US" dirty="0"/>
              <a:t>인물 등을 가르치는 방식이</a:t>
            </a:r>
            <a:endParaRPr lang="en-US" altLang="ko-KR" dirty="0"/>
          </a:p>
          <a:p>
            <a:pPr marL="285750" indent="-285750"/>
            <a:r>
              <a:rPr lang="ko-KR" altLang="en-US" dirty="0"/>
              <a:t>아이들의 인지능력과 언어능력 향상에 효과적이라고 하는데요</a:t>
            </a:r>
            <a:r>
              <a:rPr lang="en-US" altLang="ko-KR" dirty="0"/>
              <a:t>,</a:t>
            </a:r>
          </a:p>
          <a:p>
            <a:pPr marL="285750" indent="-285750"/>
            <a:r>
              <a:rPr lang="ko-KR" altLang="en-US" dirty="0"/>
              <a:t>그런 </a:t>
            </a:r>
            <a:r>
              <a:rPr lang="ko-KR" altLang="en-US" b="1" u="sng" dirty="0"/>
              <a:t>학습 자료</a:t>
            </a:r>
            <a:r>
              <a:rPr lang="ko-KR" altLang="en-US" dirty="0"/>
              <a:t>들을 개인이 만들기는 쉽지 않습니다</a:t>
            </a:r>
            <a:r>
              <a:rPr lang="en-US" altLang="ko-KR" dirty="0"/>
              <a:t>.</a:t>
            </a:r>
          </a:p>
          <a:p>
            <a:pPr marL="285750" indent="-285750"/>
            <a:endParaRPr lang="en-US" altLang="ko-KR" dirty="0"/>
          </a:p>
          <a:p>
            <a:pPr marL="285750" indent="-285750"/>
            <a:r>
              <a:rPr lang="ko-KR" altLang="en-US" dirty="0"/>
              <a:t>그래서 저희는 주변에서 볼 수 있는 사물들로 언어학습을 쉽게 할 수 있는 서비스를 제공합니다</a:t>
            </a:r>
            <a:r>
              <a:rPr lang="en-US" altLang="ko-KR" dirty="0"/>
              <a:t>.</a:t>
            </a:r>
          </a:p>
          <a:p>
            <a:pPr marL="285750" indent="-285750"/>
            <a:endParaRPr lang="en-US" altLang="ko-KR" dirty="0"/>
          </a:p>
          <a:p>
            <a:pPr marL="285750" indent="-285750"/>
            <a:r>
              <a:rPr lang="ko-KR" altLang="en-US" dirty="0"/>
              <a:t>마지막으로 </a:t>
            </a:r>
            <a:r>
              <a:rPr lang="en-US" altLang="ko-KR" dirty="0"/>
              <a:t>,</a:t>
            </a:r>
            <a:r>
              <a:rPr lang="ko-KR" altLang="en-US" dirty="0"/>
              <a:t>기존 어플리케이션을 통한 학습 서비스들은 </a:t>
            </a:r>
            <a:endParaRPr lang="en-US" altLang="ko-KR" dirty="0"/>
          </a:p>
          <a:p>
            <a:pPr marL="285750" indent="-285750"/>
            <a:r>
              <a:rPr lang="ko-KR" altLang="en-US" dirty="0"/>
              <a:t>아이들의 감정이나 집중력을 고려하지 않고 학습 과정이 진행됩니다</a:t>
            </a:r>
            <a:r>
              <a:rPr lang="en-US" altLang="ko-KR" dirty="0"/>
              <a:t>.</a:t>
            </a:r>
          </a:p>
          <a:p>
            <a:pPr marL="285750" indent="-285750"/>
            <a:r>
              <a:rPr lang="ko-KR" altLang="en-US" baseline="0" dirty="0"/>
              <a:t>따라서 선생님에게 직접 배울 때처럼 아이의 기분이나 상황에 맞는 피드백이 실시간으로 이루어지지 않습니다</a:t>
            </a:r>
            <a:r>
              <a:rPr lang="en-US" altLang="ko-KR" baseline="0" dirty="0"/>
              <a:t>.</a:t>
            </a:r>
          </a:p>
          <a:p>
            <a:pPr marL="285750" indent="-285750"/>
            <a:endParaRPr lang="en-US" altLang="ko-KR" dirty="0"/>
          </a:p>
          <a:p>
            <a:r>
              <a:rPr lang="ko-KR" altLang="en-US" baseline="0" dirty="0"/>
              <a:t>저희 </a:t>
            </a:r>
            <a:r>
              <a:rPr lang="ko-KR" altLang="en-US" baseline="0" dirty="0" err="1"/>
              <a:t>잉키는</a:t>
            </a:r>
            <a:r>
              <a:rPr lang="ko-KR" altLang="en-US" baseline="0" dirty="0"/>
              <a:t> 이러한 </a:t>
            </a:r>
            <a:r>
              <a:rPr lang="ko-KR" altLang="en-US" baseline="0" dirty="0" err="1"/>
              <a:t>니즈를</a:t>
            </a:r>
            <a:r>
              <a:rPr lang="ko-KR" altLang="en-US" baseline="0" dirty="0"/>
              <a:t> 해결할 수 있는 서비스를 기획하게 되었습니다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79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이제 저희 서비스를 소개하겠습니다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baseline="0" dirty="0"/>
              <a:t>저희는 </a:t>
            </a:r>
            <a:r>
              <a:rPr lang="en-US" altLang="ko-KR" sz="1200" baseline="0" dirty="0"/>
              <a:t>Kids-friendly, </a:t>
            </a:r>
            <a:r>
              <a:rPr lang="en-US" altLang="ko-KR" sz="1200" dirty="0"/>
              <a:t>parents</a:t>
            </a:r>
            <a:r>
              <a:rPr lang="en-US" altLang="ko-KR" sz="1200" baseline="0" dirty="0"/>
              <a:t> friendly, </a:t>
            </a:r>
            <a:r>
              <a:rPr lang="ko-KR" altLang="en-US" sz="1200" baseline="0" dirty="0"/>
              <a:t>이 두가지 특징을 지향하고 있는데요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7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먼저 </a:t>
            </a:r>
            <a:r>
              <a:rPr lang="en-US" altLang="ko-KR" sz="1200" baseline="0" dirty="0"/>
              <a:t>kids friendly </a:t>
            </a:r>
            <a:r>
              <a:rPr lang="ko-KR" altLang="en-US" sz="1200" baseline="0" dirty="0"/>
              <a:t>특징을 소개하겠습</a:t>
            </a:r>
            <a:r>
              <a:rPr lang="ko-KR" altLang="en-US" dirty="0"/>
              <a:t>니다</a:t>
            </a:r>
            <a:r>
              <a:rPr lang="en-US" altLang="ko-KR" dirty="0"/>
              <a:t>.</a:t>
            </a: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281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/>
              <a:t>잉키는</a:t>
            </a:r>
            <a:r>
              <a:rPr lang="ko-KR" altLang="en-US" sz="1200" dirty="0"/>
              <a:t> 아이들의 눈높이에 맞춘 서비스로</a:t>
            </a:r>
            <a:r>
              <a:rPr lang="en-US" altLang="ko-KR" sz="1200" dirty="0"/>
              <a:t>, </a:t>
            </a:r>
            <a:r>
              <a:rPr lang="ko-KR" altLang="en-US" sz="1200" dirty="0"/>
              <a:t>귀여운 </a:t>
            </a:r>
            <a:r>
              <a:rPr lang="en-US" altLang="ko-KR" sz="1200" dirty="0"/>
              <a:t>UI</a:t>
            </a:r>
            <a:r>
              <a:rPr lang="ko-KR" altLang="en-US" sz="1200" dirty="0"/>
              <a:t>와</a:t>
            </a:r>
            <a:r>
              <a:rPr lang="en-US" altLang="ko-KR" sz="1200" dirty="0"/>
              <a:t> Gamification, </a:t>
            </a:r>
            <a:r>
              <a:rPr lang="ko-KR" altLang="en-US" sz="1200" dirty="0"/>
              <a:t>맞춤형 학습이 가능한 특징이 있는데요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하나씩 소개해 드리겠습니다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759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첫번째로 </a:t>
            </a:r>
            <a:r>
              <a:rPr lang="ko-KR" altLang="en-US" sz="1200" dirty="0" err="1"/>
              <a:t>잉키는</a:t>
            </a:r>
            <a:r>
              <a:rPr lang="ko-KR" altLang="en-US" sz="1200" dirty="0"/>
              <a:t> 아이의 흥미를 높일 수 있는 귀엽고 친근한 </a:t>
            </a:r>
            <a:r>
              <a:rPr lang="en-US" altLang="ko-KR" sz="1200" dirty="0"/>
              <a:t>UI</a:t>
            </a:r>
            <a:r>
              <a:rPr lang="ko-KR" altLang="en-US" sz="1200" dirty="0"/>
              <a:t>를 제공합니다</a:t>
            </a:r>
            <a:r>
              <a:rPr lang="en-US" altLang="ko-KR" sz="1200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862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학습을 지루하지 않고 집중력 있게 진행할 수 있도록 친근한 </a:t>
            </a:r>
            <a:r>
              <a:rPr lang="en-US" altLang="ko-KR" dirty="0"/>
              <a:t>UI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아이들이 학습을 할 수 있는 최적의 환경인 태블릿 </a:t>
            </a:r>
            <a:r>
              <a:rPr lang="en-US" altLang="ko-KR" dirty="0"/>
              <a:t>PC</a:t>
            </a:r>
            <a:r>
              <a:rPr lang="ko-KR" altLang="en-US" dirty="0"/>
              <a:t>에 맞추어 디자인하였습니다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D64DE-FF92-4F8E-9D1A-5A109A189D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57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2020. 10. 8.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60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2020. 10. 8.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66955" y="1816369"/>
            <a:ext cx="3601528" cy="390294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4657186" y="1816368"/>
            <a:ext cx="3601528" cy="3902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36191" y="1080456"/>
            <a:ext cx="3671618" cy="506804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본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44282" y="1511777"/>
            <a:ext cx="3671618" cy="506804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54865" y="2377715"/>
            <a:ext cx="6867704" cy="2858518"/>
          </a:xfrm>
        </p:spPr>
        <p:txBody>
          <a:bodyPr/>
          <a:lstStyle>
            <a:lvl1pPr>
              <a:defRPr lang="ko-KR" altLang="en-US" sz="2400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4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본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44282" y="1528105"/>
            <a:ext cx="3671618" cy="506804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66886" y="2282824"/>
            <a:ext cx="3365379" cy="2858518"/>
          </a:xfrm>
        </p:spPr>
        <p:txBody>
          <a:bodyPr/>
          <a:lstStyle>
            <a:lvl1pPr>
              <a:defRPr lang="ko-KR" altLang="en-US" sz="2400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156478" y="2282824"/>
            <a:ext cx="3365379" cy="2858518"/>
          </a:xfrm>
        </p:spPr>
        <p:txBody>
          <a:bodyPr/>
          <a:lstStyle>
            <a:lvl1pPr>
              <a:defRPr lang="ko-KR" altLang="en-US" sz="2400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2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214" y="435185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499" y="1459223"/>
            <a:ext cx="6867704" cy="2858518"/>
          </a:xfrm>
        </p:spPr>
        <p:txBody>
          <a:bodyPr/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2020. 10. 8.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991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499" y="1459223"/>
            <a:ext cx="6867704" cy="2858518"/>
          </a:xfrm>
        </p:spPr>
        <p:txBody>
          <a:bodyPr/>
          <a:lstStyle>
            <a:lvl1pPr>
              <a:defRPr lang="ko-KR" altLang="en-US" dirty="0" smtClean="0"/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en-US" dirty="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2020. 10. 8.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94214" y="435185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86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2020. 10. 8.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94214" y="435185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ECFAC-8B07-475D-9E26-88B791CF937A}" type="datetimeFigureOut">
              <a:rPr lang="ko-KR" altLang="en-US" smtClean="0"/>
              <a:t>2020. 10. 8.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4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4676" y="433477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1730" y="1264908"/>
            <a:ext cx="6867704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ECFAC-8B07-475D-9E26-88B791CF937A}" type="datetimeFigureOut">
              <a:rPr lang="ko-KR" altLang="en-US" smtClean="0"/>
              <a:t>2020. 10. 8.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CA045-7FF6-45CF-8A23-C7E203AFC7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2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8" r:id="rId2"/>
    <p:sldLayoutId id="2147483747" r:id="rId3"/>
    <p:sldLayoutId id="2147483749" r:id="rId4"/>
    <p:sldLayoutId id="2147483734" r:id="rId5"/>
    <p:sldLayoutId id="2147483750" r:id="rId6"/>
    <p:sldLayoutId id="2147483751" r:id="rId7"/>
    <p:sldLayoutId id="2147483738" r:id="rId8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2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54.png"/><Relationship Id="rId1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7451" y="4076754"/>
            <a:ext cx="152958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with </a:t>
            </a:r>
            <a:r>
              <a:rPr lang="ko-KR" altLang="en-US" sz="2800" b="1" dirty="0" err="1">
                <a:ln w="222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티키</a:t>
            </a:r>
            <a:endParaRPr lang="en-US" altLang="ko-KR" sz="2800" b="1" dirty="0">
              <a:ln w="2222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15" y="4011209"/>
            <a:ext cx="1588557" cy="15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2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pPr algn="l"/>
            <a:r>
              <a:rPr lang="en-US" altLang="ko-KR" dirty="0"/>
              <a:t>        Gamification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/>
              <a:t>for</a:t>
            </a:r>
            <a:endParaRPr lang="ko-KR" altLang="en-US" sz="1800" dirty="0"/>
          </a:p>
        </p:txBody>
      </p:sp>
      <p:sp>
        <p:nvSpPr>
          <p:cNvPr id="13" name="직사각형 12"/>
          <p:cNvSpPr/>
          <p:nvPr/>
        </p:nvSpPr>
        <p:spPr>
          <a:xfrm>
            <a:off x="778225" y="3550491"/>
            <a:ext cx="2374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Gamification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19" y="1986948"/>
            <a:ext cx="1305331" cy="13053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56597" cy="29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5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pPr algn="l"/>
            <a:r>
              <a:rPr lang="en-US" altLang="ko-KR" dirty="0"/>
              <a:t>        Gamification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/>
              <a:t>for</a:t>
            </a:r>
            <a:endParaRPr lang="ko-KR" altLang="en-US" sz="1800" dirty="0"/>
          </a:p>
        </p:txBody>
      </p:sp>
      <p:sp>
        <p:nvSpPr>
          <p:cNvPr id="8" name="직사각형 7"/>
          <p:cNvSpPr/>
          <p:nvPr/>
        </p:nvSpPr>
        <p:spPr>
          <a:xfrm>
            <a:off x="778225" y="3550491"/>
            <a:ext cx="2374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Gamification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19" y="1986948"/>
            <a:ext cx="1305331" cy="13053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85717"/>
            <a:ext cx="4856597" cy="295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64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/>
              <a:t>맞춤형 학습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/>
              <a:t>for</a:t>
            </a:r>
            <a:endParaRPr lang="ko-KR" altLang="en-US" sz="1800" dirty="0"/>
          </a:p>
        </p:txBody>
      </p:sp>
      <p:sp>
        <p:nvSpPr>
          <p:cNvPr id="16" name="직사각형 15"/>
          <p:cNvSpPr/>
          <p:nvPr/>
        </p:nvSpPr>
        <p:spPr>
          <a:xfrm>
            <a:off x="884157" y="3541699"/>
            <a:ext cx="2193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맞춤형 학습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9" y="1994805"/>
            <a:ext cx="1322391" cy="13223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56597" cy="29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0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/>
              <a:t>서비스 특징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38" y="1756682"/>
            <a:ext cx="2275914" cy="2275914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948886" y="4002890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7F7F7F"/>
                </a:solidFill>
              </a:rPr>
              <a:t>Kids-friendly</a:t>
            </a:r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888084" y="1756677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5" name="내용 개체 틀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34" y="1756677"/>
            <a:ext cx="2275914" cy="2275914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535282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Parents-friendly</a:t>
            </a:r>
            <a:endParaRPr lang="ko-KR" altLang="en-US" dirty="0"/>
          </a:p>
        </p:txBody>
      </p:sp>
      <p:pic>
        <p:nvPicPr>
          <p:cNvPr id="11" name="내용 개체 틀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78" y="487571"/>
            <a:ext cx="400180" cy="400180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/>
              <a:t>for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5779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523020" y="3771233"/>
            <a:ext cx="1935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리포트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097319"/>
            <a:ext cx="1498369" cy="149836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902125" y="3771233"/>
            <a:ext cx="1946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커스텀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90" y="2070949"/>
            <a:ext cx="1524739" cy="1524739"/>
          </a:xfrm>
          <a:prstGeom prst="rect">
            <a:avLst/>
          </a:prstGeom>
        </p:spPr>
      </p:pic>
      <p:pic>
        <p:nvPicPr>
          <p:cNvPr id="37" name="내용 개체 틀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78" y="487571"/>
            <a:ext cx="400180" cy="400180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/>
              <a:t>for</a:t>
            </a:r>
            <a:endParaRPr lang="ko-KR" altLang="en-US" sz="1800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/>
              <a:t>서비스 특징</a:t>
            </a:r>
          </a:p>
        </p:txBody>
      </p:sp>
    </p:spTree>
    <p:extLst>
      <p:ext uri="{BB962C8B-B14F-4D97-AF65-F5344CB8AC3E}">
        <p14:creationId xmlns:p14="http://schemas.microsoft.com/office/powerpoint/2010/main" val="3414781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내용 개체 틀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78" y="487571"/>
            <a:ext cx="400180" cy="400180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/>
              <a:t>for</a:t>
            </a:r>
            <a:endParaRPr lang="ko-KR" altLang="en-US" sz="1800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/>
              <a:t>학습 리포트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24651" y="3620401"/>
            <a:ext cx="1935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리포트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81" y="1868719"/>
            <a:ext cx="1498369" cy="14983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56597" cy="29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7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내용 개체 틀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78" y="487571"/>
            <a:ext cx="400180" cy="400180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/>
              <a:t>for</a:t>
            </a:r>
            <a:endParaRPr lang="ko-KR" altLang="en-US" sz="1800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학습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94316" y="3492741"/>
            <a:ext cx="1946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커스텀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학습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81" y="1792457"/>
            <a:ext cx="1524739" cy="15247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48192" cy="29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8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/>
              <a:t>서비스 특징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25" y="2027150"/>
            <a:ext cx="2036698" cy="27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56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/>
              <a:t>단어 학습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3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/>
              <a:t>단어 학습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0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6191" y="443751"/>
            <a:ext cx="3671618" cy="506804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11" name="부제목 2"/>
          <p:cNvSpPr txBox="1">
            <a:spLocks/>
          </p:cNvSpPr>
          <p:nvPr/>
        </p:nvSpPr>
        <p:spPr>
          <a:xfrm>
            <a:off x="2936996" y="1744771"/>
            <a:ext cx="3270007" cy="32397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개요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기획 의도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서비스 특징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 현황</a:t>
            </a: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00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/>
              <a:t>단어 학습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64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/>
              <a:t>단어 학습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65" y="1110482"/>
            <a:ext cx="3100329" cy="23252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8" y="1110482"/>
            <a:ext cx="3100329" cy="23252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43" y="3518938"/>
            <a:ext cx="3100329" cy="23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50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/>
              <a:t>단어 학습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0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/>
              <a:t>단어 학습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71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/>
              <a:t>단어 학습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91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4214" y="443349"/>
            <a:ext cx="3671618" cy="506804"/>
          </a:xfrm>
        </p:spPr>
        <p:txBody>
          <a:bodyPr/>
          <a:lstStyle/>
          <a:p>
            <a:r>
              <a:rPr lang="ko-KR" altLang="en-US" dirty="0"/>
              <a:t>문장 학습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65" y="1110482"/>
            <a:ext cx="3100329" cy="23252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8" y="1110482"/>
            <a:ext cx="3100329" cy="23252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43" y="3518938"/>
            <a:ext cx="3100329" cy="23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85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Emotion Recognition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1" y="1434557"/>
            <a:ext cx="5392623" cy="40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6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현황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22" y="1199612"/>
            <a:ext cx="6390602" cy="45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06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현황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4" y="1732655"/>
            <a:ext cx="7627212" cy="33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36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56" y="1284473"/>
            <a:ext cx="7350778" cy="430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95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6191" y="433477"/>
            <a:ext cx="3671618" cy="506804"/>
          </a:xfrm>
        </p:spPr>
        <p:txBody>
          <a:bodyPr>
            <a:normAutofit/>
          </a:bodyPr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460762" y="3857500"/>
            <a:ext cx="2778575" cy="11281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사진으로 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즐겁게</a:t>
            </a: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4324752" y="3857500"/>
            <a:ext cx="3938394" cy="11281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감정인식으로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스마트하게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736191" y="433477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404350" y="1742942"/>
            <a:ext cx="6335299" cy="1903232"/>
            <a:chOff x="1476695" y="1750002"/>
            <a:chExt cx="6335299" cy="190323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695" y="1777266"/>
              <a:ext cx="2891400" cy="187596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594" y="1750002"/>
              <a:ext cx="2891400" cy="1875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364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현황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7" y="2203188"/>
            <a:ext cx="3510133" cy="2341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65" y="2203188"/>
            <a:ext cx="3510133" cy="23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4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현황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04" y="1392332"/>
            <a:ext cx="7021777" cy="39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51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현황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F9D8F4-202D-124B-80A5-CBEFE87F492A}"/>
              </a:ext>
            </a:extLst>
          </p:cNvPr>
          <p:cNvGrpSpPr/>
          <p:nvPr/>
        </p:nvGrpSpPr>
        <p:grpSpPr>
          <a:xfrm>
            <a:off x="1310742" y="1103243"/>
            <a:ext cx="6570988" cy="4800599"/>
            <a:chOff x="1310742" y="1103243"/>
            <a:chExt cx="6570988" cy="48005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80A2CA6-F4C7-E84E-AB19-CB67D1221459}"/>
                </a:ext>
              </a:extLst>
            </p:cNvPr>
            <p:cNvSpPr/>
            <p:nvPr/>
          </p:nvSpPr>
          <p:spPr>
            <a:xfrm>
              <a:off x="1310742" y="1103243"/>
              <a:ext cx="6570988" cy="480059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E7BBFA8-FD48-2544-888C-B623AC30E744}"/>
                </a:ext>
              </a:extLst>
            </p:cNvPr>
            <p:cNvSpPr/>
            <p:nvPr/>
          </p:nvSpPr>
          <p:spPr>
            <a:xfrm>
              <a:off x="3538552" y="1365339"/>
              <a:ext cx="4047188" cy="429302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94E1CC79-C1B6-C349-B8D6-D0A165EC0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263" y="1470219"/>
              <a:ext cx="878279" cy="959125"/>
            </a:xfrm>
            <a:prstGeom prst="rect">
              <a:avLst/>
            </a:prstGeom>
          </p:spPr>
        </p:pic>
        <p:pic>
          <p:nvPicPr>
            <p:cNvPr id="9" name="Picture 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62E4734-5CA6-CE4D-BA66-8A5F678A6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910" y="1399767"/>
              <a:ext cx="850430" cy="1029577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E2C65A-517C-164F-8A02-6EF4DFD2A2F0}"/>
                </a:ext>
              </a:extLst>
            </p:cNvPr>
            <p:cNvGrpSpPr/>
            <p:nvPr/>
          </p:nvGrpSpPr>
          <p:grpSpPr>
            <a:xfrm>
              <a:off x="1626910" y="3429000"/>
              <a:ext cx="1728709" cy="1554747"/>
              <a:chOff x="869510" y="3535269"/>
              <a:chExt cx="1728709" cy="1554747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F9FB1E3D-2300-5C4D-AF8A-4A9DF550403B}"/>
                  </a:ext>
                </a:extLst>
              </p:cNvPr>
              <p:cNvSpPr/>
              <p:nvPr/>
            </p:nvSpPr>
            <p:spPr>
              <a:xfrm>
                <a:off x="869510" y="3897321"/>
                <a:ext cx="1503438" cy="119269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29" name="Picture 28" descr="Icon&#10;&#10;Description automatically generated">
                <a:extLst>
                  <a:ext uri="{FF2B5EF4-FFF2-40B4-BE49-F238E27FC236}">
                    <a16:creationId xmlns:a16="http://schemas.microsoft.com/office/drawing/2014/main" id="{0ED0814F-18FF-B34A-BAFC-232FB52B1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789" y="3535269"/>
                <a:ext cx="850430" cy="609876"/>
              </a:xfrm>
              <a:prstGeom prst="rect">
                <a:avLst/>
              </a:prstGeom>
            </p:spPr>
          </p:pic>
        </p:grpSp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ACCF2B11-6492-4445-9610-6D6C16DDC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127" y="3807698"/>
              <a:ext cx="1186460" cy="118646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E3CCD3-DC2C-E446-A827-F0AE7C0924DC}"/>
                </a:ext>
              </a:extLst>
            </p:cNvPr>
            <p:cNvGrpSpPr/>
            <p:nvPr/>
          </p:nvGrpSpPr>
          <p:grpSpPr>
            <a:xfrm>
              <a:off x="5771332" y="2276995"/>
              <a:ext cx="1728709" cy="1554747"/>
              <a:chOff x="869510" y="3535269"/>
              <a:chExt cx="1728709" cy="1554747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7D16E9B9-C8DB-A844-8214-748330172E2E}"/>
                  </a:ext>
                </a:extLst>
              </p:cNvPr>
              <p:cNvSpPr/>
              <p:nvPr/>
            </p:nvSpPr>
            <p:spPr>
              <a:xfrm>
                <a:off x="869510" y="3897321"/>
                <a:ext cx="1503438" cy="119269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27" name="Picture 26" descr="Icon&#10;&#10;Description automatically generated">
                <a:extLst>
                  <a:ext uri="{FF2B5EF4-FFF2-40B4-BE49-F238E27FC236}">
                    <a16:creationId xmlns:a16="http://schemas.microsoft.com/office/drawing/2014/main" id="{F4F25D79-1955-2140-B9AC-24419AFD7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789" y="3535269"/>
                <a:ext cx="850430" cy="60987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28300A4-33B4-2244-AE7B-317208008B59}"/>
                </a:ext>
              </a:extLst>
            </p:cNvPr>
            <p:cNvGrpSpPr/>
            <p:nvPr/>
          </p:nvGrpSpPr>
          <p:grpSpPr>
            <a:xfrm>
              <a:off x="5837823" y="3897802"/>
              <a:ext cx="1728709" cy="1554747"/>
              <a:chOff x="869510" y="3535269"/>
              <a:chExt cx="1728709" cy="1554747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B2401C2-7BC6-E84A-9DC8-54F0E1BD6FE6}"/>
                  </a:ext>
                </a:extLst>
              </p:cNvPr>
              <p:cNvSpPr/>
              <p:nvPr/>
            </p:nvSpPr>
            <p:spPr>
              <a:xfrm>
                <a:off x="869510" y="3897321"/>
                <a:ext cx="1503438" cy="119269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25" name="Picture 24" descr="Icon&#10;&#10;Description automatically generated">
                <a:extLst>
                  <a:ext uri="{FF2B5EF4-FFF2-40B4-BE49-F238E27FC236}">
                    <a16:creationId xmlns:a16="http://schemas.microsoft.com/office/drawing/2014/main" id="{6EE9716B-01D3-974A-88FD-1F9F82DD3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789" y="3535269"/>
                <a:ext cx="850430" cy="609876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87D322E-646D-184B-82DD-2C429B15970E}"/>
                </a:ext>
              </a:extLst>
            </p:cNvPr>
            <p:cNvGrpSpPr/>
            <p:nvPr/>
          </p:nvGrpSpPr>
          <p:grpSpPr>
            <a:xfrm>
              <a:off x="3895656" y="2276995"/>
              <a:ext cx="1728709" cy="1554747"/>
              <a:chOff x="869510" y="3535269"/>
              <a:chExt cx="1728709" cy="1554747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BBDC942A-C172-3847-9EF6-D31AE69B9FF2}"/>
                  </a:ext>
                </a:extLst>
              </p:cNvPr>
              <p:cNvSpPr/>
              <p:nvPr/>
            </p:nvSpPr>
            <p:spPr>
              <a:xfrm>
                <a:off x="869510" y="3897321"/>
                <a:ext cx="1503438" cy="119269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23" name="Picture 22" descr="Icon&#10;&#10;Description automatically generated">
                <a:extLst>
                  <a:ext uri="{FF2B5EF4-FFF2-40B4-BE49-F238E27FC236}">
                    <a16:creationId xmlns:a16="http://schemas.microsoft.com/office/drawing/2014/main" id="{79115758-7128-FC40-87FE-E3A77FFC9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789" y="3535269"/>
                <a:ext cx="850430" cy="60987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8D318F-5655-0E4B-9D46-6EFFD1969A9A}"/>
                </a:ext>
              </a:extLst>
            </p:cNvPr>
            <p:cNvGrpSpPr/>
            <p:nvPr/>
          </p:nvGrpSpPr>
          <p:grpSpPr>
            <a:xfrm>
              <a:off x="3895656" y="3897802"/>
              <a:ext cx="1728709" cy="1554747"/>
              <a:chOff x="869510" y="3535269"/>
              <a:chExt cx="1728709" cy="1554747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32E8E7A9-043D-374D-8B64-25ACFCD86A00}"/>
                  </a:ext>
                </a:extLst>
              </p:cNvPr>
              <p:cNvSpPr/>
              <p:nvPr/>
            </p:nvSpPr>
            <p:spPr>
              <a:xfrm>
                <a:off x="869510" y="3897321"/>
                <a:ext cx="1503438" cy="119269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pic>
            <p:nvPicPr>
              <p:cNvPr id="21" name="Picture 20" descr="Icon&#10;&#10;Description automatically generated">
                <a:extLst>
                  <a:ext uri="{FF2B5EF4-FFF2-40B4-BE49-F238E27FC236}">
                    <a16:creationId xmlns:a16="http://schemas.microsoft.com/office/drawing/2014/main" id="{60E3E79D-C915-9C42-B624-49ACDBCD2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7789" y="3535269"/>
                <a:ext cx="850430" cy="609876"/>
              </a:xfrm>
              <a:prstGeom prst="rect">
                <a:avLst/>
              </a:prstGeom>
            </p:spPr>
          </p:pic>
        </p:grpSp>
        <p:pic>
          <p:nvPicPr>
            <p:cNvPr id="16" name="Picture 15" descr="A bird flying in the air&#10;&#10;Description automatically generated">
              <a:extLst>
                <a:ext uri="{FF2B5EF4-FFF2-40B4-BE49-F238E27FC236}">
                  <a16:creationId xmlns:a16="http://schemas.microsoft.com/office/drawing/2014/main" id="{FDF42AB5-37EF-7E4B-97AA-F0A8A7670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381" y="2787007"/>
              <a:ext cx="1080052" cy="1080052"/>
            </a:xfrm>
            <a:prstGeom prst="rect">
              <a:avLst/>
            </a:prstGeom>
          </p:spPr>
        </p:pic>
        <p:pic>
          <p:nvPicPr>
            <p:cNvPr id="17" name="Picture 16" descr="Logo&#10;&#10;Description automatically generated">
              <a:extLst>
                <a:ext uri="{FF2B5EF4-FFF2-40B4-BE49-F238E27FC236}">
                  <a16:creationId xmlns:a16="http://schemas.microsoft.com/office/drawing/2014/main" id="{54FC9EB4-57BF-AD45-B861-CEA71CC31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275" y="4371418"/>
              <a:ext cx="1081131" cy="1081131"/>
            </a:xfrm>
            <a:prstGeom prst="rect">
              <a:avLst/>
            </a:prstGeom>
          </p:spPr>
        </p:pic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E38415C4-CE2C-2F4C-9D06-57FEC5CD5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378" y="4487804"/>
              <a:ext cx="935408" cy="839245"/>
            </a:xfrm>
            <a:prstGeom prst="rect">
              <a:avLst/>
            </a:prstGeom>
          </p:spPr>
        </p:pic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8A1ED6B-AB83-B248-A4D4-6F1B5853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183" y="2758394"/>
              <a:ext cx="742000" cy="95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3946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앞으로의 계획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69" y="2140927"/>
            <a:ext cx="7496908" cy="26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16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/>
              <a:t>기술 스택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18" y="1920195"/>
            <a:ext cx="1588735" cy="15887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96" y="3012476"/>
            <a:ext cx="868592" cy="9929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65" y="2584208"/>
            <a:ext cx="1584019" cy="14211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35" y="3508930"/>
            <a:ext cx="1663280" cy="16632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901" y="3879014"/>
            <a:ext cx="1646605" cy="11808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03" y="2151796"/>
            <a:ext cx="1143000" cy="1143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67" y="1349263"/>
            <a:ext cx="1217480" cy="12174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83" y="1584474"/>
            <a:ext cx="1545141" cy="16527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644" y="3154513"/>
            <a:ext cx="991154" cy="9911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24" y="4322103"/>
            <a:ext cx="970302" cy="9703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49" y="3077206"/>
            <a:ext cx="946404" cy="114576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75" y="2151796"/>
            <a:ext cx="1021138" cy="102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84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617039" y="1520405"/>
            <a:ext cx="3671618" cy="506804"/>
          </a:xfrm>
        </p:spPr>
        <p:txBody>
          <a:bodyPr/>
          <a:lstStyle/>
          <a:p>
            <a:r>
              <a:rPr lang="en-US" altLang="ko-KR" dirty="0"/>
              <a:t>Team </a:t>
            </a:r>
            <a:r>
              <a:rPr lang="en-US" altLang="ko-KR" dirty="0" err="1"/>
              <a:t>Diki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541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Thanks!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253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/>
        </p:nvSpPr>
        <p:spPr>
          <a:xfrm>
            <a:off x="2694676" y="44375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ko-KR" altLang="en-US"/>
              <a:t>기획 의도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53844" y="4052515"/>
            <a:ext cx="1616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자극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54308" y="4051940"/>
            <a:ext cx="163538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자료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개인화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76588" y="4052515"/>
            <a:ext cx="19784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집중력 향상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36" y="1883566"/>
            <a:ext cx="1861120" cy="18611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440" y="1883566"/>
            <a:ext cx="1861120" cy="18611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44" y="1883566"/>
            <a:ext cx="1861120" cy="18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3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/>
              <a:t>서비스 특징</a:t>
            </a: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899101" y="1756677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9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51" y="1756677"/>
            <a:ext cx="2275914" cy="2275914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4546299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Parents-friendly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55" y="1756677"/>
            <a:ext cx="2275914" cy="2275914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959903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Kids-friendly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55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/>
              <a:t>서비스 특징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965203" y="1459223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2" name="내용 개체 틀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51" y="1756679"/>
            <a:ext cx="2275914" cy="2275914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4546299" y="4002887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7F7F7F"/>
                </a:solidFill>
              </a:rPr>
              <a:t>Parents-friendly</a:t>
            </a:r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4888084" y="1756677"/>
            <a:ext cx="2966015" cy="285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20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38" y="1756677"/>
            <a:ext cx="2275914" cy="2275914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948886" y="4002885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Kids-friendly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58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31536" y="3542633"/>
            <a:ext cx="1670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귀여운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308086" y="3550491"/>
            <a:ext cx="2374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Gamification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80" y="1986948"/>
            <a:ext cx="1305331" cy="13053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17" y="1775410"/>
            <a:ext cx="1516869" cy="15168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/>
              <a:t>for</a:t>
            </a:r>
            <a:endParaRPr lang="ko-KR" altLang="en-US" sz="1800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/>
              <a:t>서비스 특징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952093" y="3542634"/>
            <a:ext cx="2193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맞춤형 학습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00" y="1986948"/>
            <a:ext cx="1322391" cy="13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1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/>
              <a:t>귀여운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1536" y="3542633"/>
            <a:ext cx="1670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귀여운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17" y="1775410"/>
            <a:ext cx="1516869" cy="15168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/>
              <a:t>for</a:t>
            </a:r>
            <a:endParaRPr lang="ko-KR" altLang="en-US" sz="18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56597" cy="29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5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686050" y="445459"/>
            <a:ext cx="3671618" cy="506804"/>
          </a:xfrm>
        </p:spPr>
        <p:txBody>
          <a:bodyPr/>
          <a:lstStyle/>
          <a:p>
            <a:r>
              <a:rPr lang="ko-KR" altLang="en-US" dirty="0"/>
              <a:t>귀여운 </a:t>
            </a:r>
            <a:r>
              <a:rPr lang="en-US" altLang="ko-KR" dirty="0"/>
              <a:t>UI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1536" y="3542633"/>
            <a:ext cx="1670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귀여운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17" y="1775410"/>
            <a:ext cx="1516869" cy="15168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9" y="474573"/>
            <a:ext cx="428478" cy="428478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763413" y="494531"/>
            <a:ext cx="3671618" cy="506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j-cs"/>
              </a:defRPr>
            </a:lvl1pPr>
          </a:lstStyle>
          <a:p>
            <a:r>
              <a:rPr lang="en-US" altLang="ko-KR" sz="1800" dirty="0"/>
              <a:t>for</a:t>
            </a:r>
            <a:endParaRPr lang="ko-KR" altLang="en-US" sz="18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43" y="1478363"/>
            <a:ext cx="4856598" cy="29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07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1740</TotalTime>
  <Words>997</Words>
  <Application>Microsoft Macintosh PowerPoint</Application>
  <PresentationFormat>On-screen Show (4:3)</PresentationFormat>
  <Paragraphs>209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배달의민족 주아</vt:lpstr>
      <vt:lpstr>Calibri</vt:lpstr>
      <vt:lpstr>Arial</vt:lpstr>
      <vt:lpstr>맑은 고딕</vt:lpstr>
      <vt:lpstr>Office Theme</vt:lpstr>
      <vt:lpstr>PowerPoint Presentation</vt:lpstr>
      <vt:lpstr>목차</vt:lpstr>
      <vt:lpstr>개요</vt:lpstr>
      <vt:lpstr>PowerPoint Presentation</vt:lpstr>
      <vt:lpstr>서비스 특징</vt:lpstr>
      <vt:lpstr>서비스 특징</vt:lpstr>
      <vt:lpstr>서비스 특징</vt:lpstr>
      <vt:lpstr>귀여운 UI </vt:lpstr>
      <vt:lpstr>귀여운 UI </vt:lpstr>
      <vt:lpstr>        Gamification</vt:lpstr>
      <vt:lpstr>        Gamification</vt:lpstr>
      <vt:lpstr>맞춤형 학습</vt:lpstr>
      <vt:lpstr>서비스 특징</vt:lpstr>
      <vt:lpstr>서비스 특징</vt:lpstr>
      <vt:lpstr>학습 리포트</vt:lpstr>
      <vt:lpstr>커스텀 학습</vt:lpstr>
      <vt:lpstr>서비스 특징</vt:lpstr>
      <vt:lpstr>단어 학습</vt:lpstr>
      <vt:lpstr>단어 학습</vt:lpstr>
      <vt:lpstr>단어 학습</vt:lpstr>
      <vt:lpstr>단어 학습</vt:lpstr>
      <vt:lpstr>단어 학습</vt:lpstr>
      <vt:lpstr>단어 학습</vt:lpstr>
      <vt:lpstr>단어 학습</vt:lpstr>
      <vt:lpstr>문장 학습</vt:lpstr>
      <vt:lpstr>Emotion Recognition</vt:lpstr>
      <vt:lpstr>개발 현황</vt:lpstr>
      <vt:lpstr>개발 현황</vt:lpstr>
      <vt:lpstr>개발 현황</vt:lpstr>
      <vt:lpstr>개발 현황</vt:lpstr>
      <vt:lpstr>개발 현황</vt:lpstr>
      <vt:lpstr>개발 현황</vt:lpstr>
      <vt:lpstr>앞으로의 계획</vt:lpstr>
      <vt:lpstr>기술 스택</vt:lpstr>
      <vt:lpstr>Team Diki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박혜진</cp:lastModifiedBy>
  <cp:revision>120</cp:revision>
  <dcterms:created xsi:type="dcterms:W3CDTF">2020-09-17T04:56:26Z</dcterms:created>
  <dcterms:modified xsi:type="dcterms:W3CDTF">2020-10-07T16:30:29Z</dcterms:modified>
</cp:coreProperties>
</file>